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9" r:id="rId16"/>
    <p:sldId id="295" r:id="rId17"/>
    <p:sldId id="285" r:id="rId18"/>
    <p:sldId id="265" r:id="rId19"/>
    <p:sldId id="290" r:id="rId20"/>
    <p:sldId id="292" r:id="rId21"/>
    <p:sldId id="293" r:id="rId22"/>
    <p:sldId id="278" r:id="rId23"/>
  </p:sldIdLst>
  <p:sldSz cx="18288000" cy="10287000"/>
  <p:notesSz cx="6858000" cy="9144000"/>
  <p:embeddedFontLst>
    <p:embeddedFont>
      <p:font typeface="Open Sauce Light" panose="020B0604020202020204" charset="0"/>
      <p:regular r:id="rId25"/>
    </p:embeddedFont>
    <p:embeddedFont>
      <p:font typeface="TH SarabunPSK" panose="020B0604020202020204" charset="-34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DLaM Display" panose="020B0604020202020204" charset="0"/>
      <p:regular r:id="rId34"/>
    </p:embeddedFont>
    <p:embeddedFont>
      <p:font typeface="Aptos Black" panose="020B0604020202020204" charset="0"/>
      <p:bold r:id="rId35"/>
      <p:boldItalic r:id="rId36"/>
    </p:embeddedFont>
    <p:embeddedFont>
      <p:font typeface="Yu Gothic UI Light" panose="020B0300000000000000" pitchFamily="34" charset="-128"/>
      <p:regular r:id="rId37"/>
    </p:embeddedFont>
    <p:embeddedFont>
      <p:font typeface="Aptos Light" panose="020B0604020202020204" charset="0"/>
      <p:regular r:id="rId38"/>
      <p:italic r:id="rId39"/>
    </p:embeddedFont>
    <p:embeddedFont>
      <p:font typeface="Aptos ExtraBold" panose="020B0604020202020204" charset="0"/>
      <p:bold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ABC4"/>
    <a:srgbClr val="2E003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24" y="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6B1-0B5F-4322-8FD8-EECCC48A93A7}" type="datetimeFigureOut">
              <a:rPr lang="en-CA" smtClean="0"/>
              <a:t>2024-12-15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C2A1-E04A-4DDE-B775-CEDBBB757D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1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7D7B-DEE6-441A-81A1-97E84090C422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46F8-CBF1-4C63-9A3C-225328314D3D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6BB0-DD45-4570-9F1C-9F33CB1B3C68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B489-6458-461B-AA05-4F5DDE33227A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B67F-1EDC-4E02-8BC3-D71C339FE133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18C3-0984-4A86-901C-4C45075918FA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BD24-EE47-466E-BD5F-44AB2A5480BF}" type="datetime1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12EA-5B1C-4ABA-89AC-7D364F004914}" type="datetime1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C4A2-2EA6-4ACD-91AB-B98BD8F7A08A}" type="datetime1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A34DC-24CF-4546-A807-04A6291E2104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B1B6-DF81-461B-94A8-C4EC16356BEF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812B-003F-44BA-9ED6-7E198A6B00BE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29D1B88B-AB66-72C9-AE1F-D5D4E57EAAAE}"/>
              </a:ext>
            </a:extLst>
          </p:cNvPr>
          <p:cNvSpPr/>
          <p:nvPr/>
        </p:nvSpPr>
        <p:spPr>
          <a:xfrm>
            <a:off x="8763000" y="-98821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914400" y="2373511"/>
            <a:ext cx="15544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-240" dirty="0" smtClean="0">
                <a:latin typeface="Open Sauce Light"/>
              </a:rPr>
              <a:t>The Impact of COVID-19 on Parcel Volumes: A Surge Driven by E-Commerce</a:t>
            </a:r>
            <a:endParaRPr lang="en-US" sz="9600" spc="-240" dirty="0">
              <a:latin typeface="Open Sauce Light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58A4B34-2279-876F-5F14-14DE5E3A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3429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941048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xmlns="" id="{C5B8C539-D665-CCDF-92FB-F0962E8233D9}"/>
              </a:ext>
            </a:extLst>
          </p:cNvPr>
          <p:cNvSpPr txBox="1"/>
          <p:nvPr/>
        </p:nvSpPr>
        <p:spPr>
          <a:xfrm>
            <a:off x="7543800" y="3848100"/>
            <a:ext cx="9484838" cy="5774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200" spc="-70" dirty="0">
                <a:solidFill>
                  <a:srgbClr val="000000"/>
                </a:solidFill>
                <a:latin typeface="Open Sauce Light"/>
              </a:rPr>
              <a:t>SWOT Based Strategy : Innovation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5867400" y="4425502"/>
            <a:ext cx="111612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STRENGTH + OPPORTUNITY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16399" y="342899"/>
            <a:ext cx="897385" cy="917932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10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purple and white logo&#10;&#10;Description automatically generated">
            <a:extLst>
              <a:ext uri="{FF2B5EF4-FFF2-40B4-BE49-F238E27FC236}">
                <a16:creationId xmlns:a16="http://schemas.microsoft.com/office/drawing/2014/main" xmlns="" id="{3F43D22D-E3EA-8C4B-793F-237F9F695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9078830"/>
            <a:ext cx="1623957" cy="898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0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2436457" y="3877537"/>
            <a:ext cx="6783743" cy="577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-70" dirty="0">
                <a:solidFill>
                  <a:srgbClr val="000000"/>
                </a:solidFill>
                <a:latin typeface="Open Sauce Light"/>
              </a:rPr>
              <a:t>SWOT Based Innovation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22716" y="4446954"/>
            <a:ext cx="7920466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Strength + Opportunity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11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6C46CD-D7FE-67A1-21C6-2785DEE22B4F}"/>
              </a:ext>
            </a:extLst>
          </p:cNvPr>
          <p:cNvSpPr txBox="1"/>
          <p:nvPr/>
        </p:nvSpPr>
        <p:spPr>
          <a:xfrm>
            <a:off x="9531293" y="792590"/>
            <a:ext cx="7077913" cy="766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Brand Recognition + Market Penetration: </a:t>
            </a:r>
            <a:r>
              <a:rPr lang="en-US" sz="2200" dirty="0">
                <a:latin typeface="Aptos Light" panose="020B0004020202020204" pitchFamily="34" charset="0"/>
              </a:rPr>
              <a:t>Leverage Sony's brand to penetrate Canada's tech market with VAIO's quality.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Entertainment Expertise + User Satisfaction: </a:t>
            </a:r>
            <a:r>
              <a:rPr lang="en-US" sz="2200" dirty="0">
                <a:latin typeface="Aptos Light" panose="020B0004020202020204" pitchFamily="34" charset="0"/>
              </a:rPr>
              <a:t>Use SONY's entertainment know-how for enhanced user experience.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Financial Stability + Collaborative Promotion: </a:t>
            </a:r>
            <a:r>
              <a:rPr lang="en-US" sz="2200" dirty="0">
                <a:latin typeface="Aptos Light" panose="020B0004020202020204" pitchFamily="34" charset="0"/>
              </a:rPr>
              <a:t>Partner for effective VAIO promotion leveraging Sony's stability.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Strong Marketing + Brand Visibility: </a:t>
            </a:r>
            <a:r>
              <a:rPr lang="en-US" sz="2200" dirty="0">
                <a:latin typeface="Aptos Light" panose="020B0004020202020204" pitchFamily="34" charset="0"/>
              </a:rPr>
              <a:t>Boost VAIO's visibility through strategic marketing in media.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Brand Recognition + Innovative Relaunch</a:t>
            </a:r>
            <a:r>
              <a:rPr lang="en-US" sz="2200" dirty="0">
                <a:latin typeface="Aptos Light" panose="020B0004020202020204" pitchFamily="34" charset="0"/>
              </a:rPr>
              <a:t>: Reintroduce VAIO as a premium, innovative brand.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Aptos Light" panose="020B0004020202020204" pitchFamily="34" charset="0"/>
              </a:rPr>
              <a:t>Government Support + Online Customization: </a:t>
            </a:r>
            <a:r>
              <a:rPr lang="en-US" sz="2200" dirty="0">
                <a:latin typeface="Aptos Light" panose="020B0004020202020204" pitchFamily="34" charset="0"/>
              </a:rPr>
              <a:t>Utilize government support for a personalized online VAIO experience.</a:t>
            </a:r>
          </a:p>
        </p:txBody>
      </p:sp>
      <p:pic>
        <p:nvPicPr>
          <p:cNvPr id="8" name="Picture 7" descr="A purple sign with black text&#10;&#10;Description automatically generated">
            <a:extLst>
              <a:ext uri="{FF2B5EF4-FFF2-40B4-BE49-F238E27FC236}">
                <a16:creationId xmlns:a16="http://schemas.microsoft.com/office/drawing/2014/main" xmlns="" id="{15A54A23-BFFA-642A-1F5B-E102A6BC3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990" y="9208010"/>
            <a:ext cx="1225509" cy="65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8001000" y="4425502"/>
            <a:ext cx="90276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Change Management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16401" y="342900"/>
            <a:ext cx="897384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12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13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urple sign with black text&#10;&#10;Description automatically generated">
            <a:extLst>
              <a:ext uri="{FF2B5EF4-FFF2-40B4-BE49-F238E27FC236}">
                <a16:creationId xmlns:a16="http://schemas.microsoft.com/office/drawing/2014/main" xmlns="" id="{15A54A23-BFFA-642A-1F5B-E102A6BC3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990" y="9208010"/>
            <a:ext cx="1225509" cy="65989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xmlns="" id="{35D220EC-B773-01D2-E305-3EB7600E2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59078"/>
              </p:ext>
            </p:extLst>
          </p:nvPr>
        </p:nvGraphicFramePr>
        <p:xfrm>
          <a:off x="883924" y="800100"/>
          <a:ext cx="16063976" cy="8466725"/>
        </p:xfrm>
        <a:graphic>
          <a:graphicData uri="http://schemas.openxmlformats.org/drawingml/2006/table">
            <a:tbl>
              <a:tblPr>
                <a:effectLst>
                  <a:outerShdw blurRad="40000" dist="20000" dir="5400000" rotWithShape="0">
                    <a:srgbClr val="000000"/>
                  </a:outerShdw>
                </a:effectLst>
                <a:tableStyleId>{775DCB02-9BB8-47FD-8907-85C794F793BA}</a:tableStyleId>
              </a:tblPr>
              <a:tblGrid>
                <a:gridCol w="2007997">
                  <a:extLst>
                    <a:ext uri="{9D8B030D-6E8A-4147-A177-3AD203B41FA5}">
                      <a16:colId xmlns:a16="http://schemas.microsoft.com/office/drawing/2014/main" xmlns="" val="3320163835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3736613485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146858036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4123629406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3794080541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3083929544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2558303861"/>
                    </a:ext>
                  </a:extLst>
                </a:gridCol>
                <a:gridCol w="2007997">
                  <a:extLst>
                    <a:ext uri="{9D8B030D-6E8A-4147-A177-3AD203B41FA5}">
                      <a16:colId xmlns:a16="http://schemas.microsoft.com/office/drawing/2014/main" xmlns="" val="2420565712"/>
                    </a:ext>
                  </a:extLst>
                </a:gridCol>
              </a:tblGrid>
              <a:tr h="1172143">
                <a:tc gridSpan="8">
                  <a:txBody>
                    <a:bodyPr/>
                    <a:lstStyle/>
                    <a:p>
                      <a:pPr algn="ctr"/>
                      <a:r>
                        <a:rPr lang="en-US" sz="2800" spc="300" dirty="0">
                          <a:solidFill>
                            <a:schemeClr val="tx1"/>
                          </a:solidFill>
                          <a:latin typeface="Aptos ExtraBold" panose="020B0004020202020204" pitchFamily="34" charset="0"/>
                        </a:rPr>
                        <a:t>CHANGE MANAGEMENT</a:t>
                      </a:r>
                      <a:endParaRPr lang="en-CA" sz="2800" spc="300" dirty="0">
                        <a:solidFill>
                          <a:schemeClr val="tx1"/>
                        </a:solidFill>
                        <a:latin typeface="Aptos ExtraBold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626668"/>
                  </a:ext>
                </a:extLst>
              </a:tr>
              <a:tr h="92341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1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2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3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4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5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6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7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Black" panose="020B0004020202020204" pitchFamily="34" charset="0"/>
                        </a:rPr>
                        <a:t>Step 8</a:t>
                      </a:r>
                      <a:endParaRPr lang="en-CA" dirty="0">
                        <a:latin typeface="Aptos Black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882983"/>
                  </a:ext>
                </a:extLst>
              </a:tr>
              <a:tr h="5538834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As-is Analysis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Data Acquisition and Analysis of the Customer and Marketing Survey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Stakeholder Analysis for the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Management Collaboration of the New Sony Vaio Product initiative.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Roles assignment for the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Organize Stakeholder Workshop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Conceptualization of the Sony Laptop Design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Change Management Plan for New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Implementation Plan for New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Assign Roles to the stakeholders during implementation process of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Conduct interviews, workshops, presentation, skill framework and teambuilding programs to all employees for the Sony Vaio Laptop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Plan and implement workshops to achieve short-term wins for the Sony Vaio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Transfer workshop and project organization for all stakeholders for the initiative.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ptos Light" panose="020B0004020202020204" pitchFamily="34" charset="0"/>
                        </a:rPr>
                        <a:t>Evaluate and reinforce the change initiative in organizational culture for Sony Vaio Laptop product.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Aptos Light" panose="020B0004020202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CA" dirty="0">
                        <a:latin typeface="Aptos Light" panose="020B0004020202020204" pitchFamily="34" charset="0"/>
                      </a:endParaRPr>
                    </a:p>
                  </a:txBody>
                  <a:tcPr>
                    <a:solidFill>
                      <a:srgbClr val="C3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9777962"/>
                  </a:ext>
                </a:extLst>
              </a:tr>
              <a:tr h="51900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Display" panose="020B0004020202020204" pitchFamily="34" charset="0"/>
                        </a:rPr>
                        <a:t>Initiate</a:t>
                      </a:r>
                      <a:endParaRPr lang="en-CA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Display" panose="020B0004020202020204" pitchFamily="34" charset="0"/>
                        </a:rPr>
                        <a:t>Plan</a:t>
                      </a:r>
                      <a:endParaRPr lang="en-CA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Display" panose="020B0004020202020204" pitchFamily="34" charset="0"/>
                        </a:rPr>
                        <a:t>Manage</a:t>
                      </a:r>
                      <a:endParaRPr lang="en-CA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 Display" panose="020B0004020202020204" pitchFamily="34" charset="0"/>
                        </a:rPr>
                        <a:t>Reinforce</a:t>
                      </a:r>
                      <a:endParaRPr lang="en-CA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solidFill>
                      <a:srgbClr val="C3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43044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1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8001000" y="4425502"/>
            <a:ext cx="90276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Balanced Score Card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01" y="342899"/>
            <a:ext cx="1049784" cy="917931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14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6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838201" y="571500"/>
            <a:ext cx="8305800" cy="909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5400" spc="-130" dirty="0">
                <a:solidFill>
                  <a:srgbClr val="000000"/>
                </a:solidFill>
                <a:latin typeface="Open Sauce Light"/>
              </a:rPr>
              <a:t>Balanced Score Card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15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FD6BE321-A006-AF7A-C4B6-53015371B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50429"/>
              </p:ext>
            </p:extLst>
          </p:nvPr>
        </p:nvGraphicFramePr>
        <p:xfrm>
          <a:off x="838201" y="1638300"/>
          <a:ext cx="15925800" cy="6629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85160">
                  <a:extLst>
                    <a:ext uri="{9D8B030D-6E8A-4147-A177-3AD203B41FA5}">
                      <a16:colId xmlns:a16="http://schemas.microsoft.com/office/drawing/2014/main" xmlns="" val="2527185243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xmlns="" val="426675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xmlns="" val="3568272010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xmlns="" val="2270817784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xmlns="" val="1747635497"/>
                    </a:ext>
                  </a:extLst>
                </a:gridCol>
              </a:tblGrid>
              <a:tr h="1705619">
                <a:tc>
                  <a:txBody>
                    <a:bodyPr/>
                    <a:lstStyle/>
                    <a:p>
                      <a:pPr algn="ctr"/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OBJECTIVES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INITIATIVE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TARGET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MEASURE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01842896"/>
                  </a:ext>
                </a:extLst>
              </a:tr>
              <a:tr h="1535057"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FINANCIAL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latin typeface="Aptos Light" panose="020B0004020202020204" pitchFamily="34" charset="0"/>
                        </a:rPr>
                        <a:t>Increase Revenue</a:t>
                      </a:r>
                      <a:endParaRPr lang="en-CA" sz="20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Introduce Combos &amp; Promotional Offers</a:t>
                      </a:r>
                      <a:endParaRPr lang="en-CA" sz="20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Increase 10% Revenue by Q3</a:t>
                      </a:r>
                      <a:endParaRPr lang="en-CA" sz="20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Sales Analysis</a:t>
                      </a:r>
                      <a:endParaRPr lang="en-CA" sz="20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82501383"/>
                  </a:ext>
                </a:extLst>
              </a:tr>
              <a:tr h="3388724"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CUSTOMER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latin typeface="Aptos Light" panose="020B0004020202020204" pitchFamily="34" charset="0"/>
                        </a:rPr>
                        <a:t>Improve product quality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latin typeface="Aptos Light" panose="020B0004020202020204" pitchFamily="34" charset="0"/>
                        </a:rPr>
                        <a:t>Enhance customer service and customer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latin typeface="Aptos Light" panose="020B0004020202020204" pitchFamily="34" charset="0"/>
                        </a:rPr>
                        <a:t>Satisfaction</a:t>
                      </a:r>
                      <a:endParaRPr lang="en-CA" sz="20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Extended warranties, Surveys, Support,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channels and address feedbacks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20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↑85 % Customer Satisfaction rating,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Aptos Light" panose="020B0004020202020204" pitchFamily="34" charset="0"/>
                        </a:rPr>
                        <a:t>NPS of 8 by Q2</a:t>
                      </a:r>
                      <a:endParaRPr lang="en-CA" sz="20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2000" dirty="0">
                          <a:latin typeface="Aptos Light" panose="020B0004020202020204" pitchFamily="34" charset="0"/>
                        </a:rPr>
                        <a:t>Customer Satisfaction Score,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2000" dirty="0">
                          <a:latin typeface="Aptos Light" panose="020B0004020202020204" pitchFamily="34" charset="0"/>
                        </a:rPr>
                        <a:t>Net Promoter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259037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838200" y="571500"/>
            <a:ext cx="11506199" cy="909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5400" spc="-130" dirty="0">
                <a:solidFill>
                  <a:srgbClr val="000000"/>
                </a:solidFill>
                <a:latin typeface="Open Sauce Light"/>
              </a:rPr>
              <a:t>Balanced Score Card..part2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16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FD6BE321-A006-AF7A-C4B6-53015371B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07549"/>
              </p:ext>
            </p:extLst>
          </p:nvPr>
        </p:nvGraphicFramePr>
        <p:xfrm>
          <a:off x="838200" y="1638300"/>
          <a:ext cx="16230600" cy="849181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246120">
                  <a:extLst>
                    <a:ext uri="{9D8B030D-6E8A-4147-A177-3AD203B41FA5}">
                      <a16:colId xmlns:a16="http://schemas.microsoft.com/office/drawing/2014/main" xmlns="" val="2527185243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xmlns="" val="426675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xmlns="" val="3568272010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xmlns="" val="2270817784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xmlns="" val="1747635497"/>
                    </a:ext>
                  </a:extLst>
                </a:gridCol>
              </a:tblGrid>
              <a:tr h="713483">
                <a:tc>
                  <a:txBody>
                    <a:bodyPr/>
                    <a:lstStyle/>
                    <a:p>
                      <a:pPr algn="ctr"/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OBJECTIVES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INITIATIVE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TARGET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300" dirty="0">
                          <a:latin typeface="Aptos Black" panose="020B0004020202020204" pitchFamily="34" charset="0"/>
                        </a:rPr>
                        <a:t>MEASURE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01842896"/>
                  </a:ext>
                </a:extLst>
              </a:tr>
              <a:tr h="817021">
                <a:tc rowSpan="3">
                  <a:txBody>
                    <a:bodyPr/>
                    <a:lstStyle/>
                    <a:p>
                      <a:r>
                        <a:rPr lang="en-US" spc="300" dirty="0">
                          <a:latin typeface="Aptos Black" panose="020B0004020202020204" pitchFamily="34" charset="0"/>
                        </a:rPr>
                        <a:t>INTERNAL PROCESS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dirty="0">
                          <a:latin typeface="Aptos Light" panose="020B0004020202020204" pitchFamily="34" charset="0"/>
                        </a:rPr>
                        <a:t>Reduce production lead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dirty="0">
                          <a:latin typeface="Aptos Light" panose="020B0004020202020204" pitchFamily="34" charset="0"/>
                        </a:rPr>
                        <a:t>times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6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dirty="0">
                          <a:latin typeface="Aptos Light" panose="020B0004020202020204" pitchFamily="34" charset="0"/>
                        </a:rPr>
                        <a:t>Implement Lean Six Sigma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dirty="0">
                          <a:latin typeface="Aptos Light" panose="020B0004020202020204" pitchFamily="34" charset="0"/>
                        </a:rPr>
                        <a:t>Manufacturing techniques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10% lead time reduction by Q2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Measure average time from order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to delivery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4326323"/>
                  </a:ext>
                </a:extLst>
              </a:tr>
              <a:tr h="1227191">
                <a:tc vMerge="1">
                  <a:txBody>
                    <a:bodyPr/>
                    <a:lstStyle/>
                    <a:p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ptos Light" panose="020B0004020202020204" pitchFamily="34" charset="0"/>
                        </a:rPr>
                        <a:t>Reduce Customer Complaints</a:t>
                      </a:r>
                      <a:endParaRPr lang="en-CA" sz="16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• Implement a robust customer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feedback system.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• Improve product quality.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Reduce customer complaints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by 15% by the end of Q2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Number of customer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complaints received.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Customer Satisfaction Score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(CSS).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15966013"/>
                  </a:ext>
                </a:extLst>
              </a:tr>
              <a:tr h="998876">
                <a:tc vMerge="1">
                  <a:txBody>
                    <a:bodyPr/>
                    <a:lstStyle/>
                    <a:p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ptos Light" panose="020B0004020202020204" pitchFamily="34" charset="0"/>
                        </a:rPr>
                        <a:t>Introduce New Laptop Solutions</a:t>
                      </a:r>
                      <a:endParaRPr lang="en-CA" sz="16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• Develop new laptop models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with advanced features.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• Research on emerging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technologies and user needs.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Launch 3 new laptop models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by the end of Q4.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Number of new laptop models introduced. 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Customer feedback and reviews on the new laptop Models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35410127"/>
                  </a:ext>
                </a:extLst>
              </a:tr>
              <a:tr h="881069">
                <a:tc rowSpan="4">
                  <a:txBody>
                    <a:bodyPr/>
                    <a:lstStyle/>
                    <a:p>
                      <a:r>
                        <a:rPr lang="en-US" spc="300" dirty="0">
                          <a:latin typeface="Aptos Black" panose="020B0004020202020204" pitchFamily="34" charset="0"/>
                        </a:rPr>
                        <a:t>ORGANIZATIONAL CAPACITY</a:t>
                      </a:r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dirty="0">
                          <a:latin typeface="Aptos Light" panose="020B0004020202020204" pitchFamily="34" charset="0"/>
                        </a:rPr>
                        <a:t>Optimization and automation training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Partnership with universities/online to train staff in production automation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All production staff certified in production automation by Q2 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dirty="0">
                          <a:latin typeface="Aptos Light" panose="020B0004020202020204" pitchFamily="34" charset="0"/>
                        </a:rPr>
                        <a:t>Employee Skill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96850955"/>
                  </a:ext>
                </a:extLst>
              </a:tr>
              <a:tr h="1072448">
                <a:tc vMerge="1">
                  <a:txBody>
                    <a:bodyPr/>
                    <a:lstStyle/>
                    <a:p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latin typeface="Aptos Light" panose="020B0004020202020204" pitchFamily="34" charset="0"/>
                        </a:rPr>
                        <a:t>Train staff for Complaint analysis</a:t>
                      </a:r>
                      <a:endParaRPr lang="en-CA" sz="1600" b="1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Process to study and resolve customer complaints 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7% reduction in customer complaints by Q2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dirty="0">
                          <a:latin typeface="Aptos Light" panose="020B0004020202020204" pitchFamily="34" charset="0"/>
                        </a:rPr>
                        <a:t>service Desk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9738917"/>
                  </a:ext>
                </a:extLst>
              </a:tr>
              <a:tr h="1206868">
                <a:tc vMerge="1">
                  <a:txBody>
                    <a:bodyPr/>
                    <a:lstStyle/>
                    <a:p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dirty="0">
                          <a:latin typeface="Aptos Light" panose="020B0004020202020204" pitchFamily="34" charset="0"/>
                        </a:rPr>
                        <a:t>Train Skilled Resources in AI application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Partnership with Universities and online schools in AI applications 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Upskill 70% staff in AI application by Q2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Employee Skill Evaluation in AI application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63532617"/>
                  </a:ext>
                </a:extLst>
              </a:tr>
              <a:tr h="1417549">
                <a:tc vMerge="1">
                  <a:txBody>
                    <a:bodyPr/>
                    <a:lstStyle/>
                    <a:p>
                      <a:endParaRPr lang="en-CA" spc="300" dirty="0">
                        <a:latin typeface="Aptos Black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dirty="0">
                          <a:latin typeface="Aptos Light" panose="020B0004020202020204" pitchFamily="34" charset="0"/>
                        </a:rPr>
                        <a:t>Increase research and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de-DE" sz="1600" dirty="0">
                          <a:latin typeface="Aptos Light" panose="020B0004020202020204" pitchFamily="34" charset="0"/>
                        </a:rPr>
                        <a:t>Invest $500,000 in R&amp;D 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Increase the number of active R&amp;D projects by 20% by Q4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ptos Light" panose="020B0004020202020204" pitchFamily="34" charset="0"/>
                        </a:rPr>
                        <a:t>Number of new technologies or products developed. Amount of investment utilized in R&amp;D.</a:t>
                      </a:r>
                      <a:endParaRPr lang="en-CA" sz="1600" dirty="0">
                        <a:latin typeface="Aptos Light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32633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6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8001000" y="4425502"/>
            <a:ext cx="90276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Strategy Map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840201" y="342899"/>
            <a:ext cx="973584" cy="917931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17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9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91539" y="313107"/>
            <a:ext cx="15887700" cy="115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6000" spc="-169" dirty="0">
                <a:solidFill>
                  <a:srgbClr val="5F0A63"/>
                </a:solidFill>
                <a:latin typeface="Open Sauce Light"/>
              </a:rPr>
              <a:t>Strategy Map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177332"/>
              </p:ext>
            </p:extLst>
          </p:nvPr>
        </p:nvGraphicFramePr>
        <p:xfrm>
          <a:off x="1028700" y="2476500"/>
          <a:ext cx="16573499" cy="7239001"/>
        </p:xfrm>
        <a:graphic>
          <a:graphicData uri="http://schemas.openxmlformats.org/drawingml/2006/table">
            <a:tbl>
              <a:tblPr/>
              <a:tblGrid>
                <a:gridCol w="45826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9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969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969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4879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Open Sauce Light"/>
                        </a:rPr>
                        <a:t>Financial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262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Open Sauce Light"/>
                        </a:rPr>
                        <a:t>Customer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4879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Open Sauce Light"/>
                        </a:rPr>
                        <a:t>Process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4879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Open Sauce Light"/>
                        </a:rPr>
                        <a:t>Organizational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0A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C6F92D4-20C4-FD65-0184-9E61864C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3999" y="479783"/>
            <a:ext cx="895571" cy="889995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smtClean="0">
                <a:solidFill>
                  <a:schemeClr val="tx1"/>
                </a:solidFill>
              </a:rPr>
              <a:pPr/>
              <a:t>18</a:t>
            </a:fld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46782AE-39DA-4372-AFBB-76E9CAAF2319}"/>
              </a:ext>
            </a:extLst>
          </p:cNvPr>
          <p:cNvSpPr/>
          <p:nvPr/>
        </p:nvSpPr>
        <p:spPr>
          <a:xfrm>
            <a:off x="3753463" y="8215833"/>
            <a:ext cx="2590800" cy="123161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 Technology training</a:t>
            </a:r>
            <a:endParaRPr lang="en-CA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E28EE7A-0780-2E13-748A-521FE81F0BBC}"/>
              </a:ext>
            </a:extLst>
          </p:cNvPr>
          <p:cNvSpPr/>
          <p:nvPr/>
        </p:nvSpPr>
        <p:spPr>
          <a:xfrm>
            <a:off x="7136990" y="8191500"/>
            <a:ext cx="2590800" cy="123161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Complaint Analysis Training</a:t>
            </a:r>
            <a:endParaRPr lang="en-CA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5351F22-26A7-3B82-9C3D-11D2E3F6D225}"/>
              </a:ext>
            </a:extLst>
          </p:cNvPr>
          <p:cNvSpPr/>
          <p:nvPr/>
        </p:nvSpPr>
        <p:spPr>
          <a:xfrm>
            <a:off x="10322026" y="8160774"/>
            <a:ext cx="2590800" cy="123161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Skilled resources Training in AI application</a:t>
            </a:r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7FDFA4A-A806-DE29-BD31-4341DC03D215}"/>
              </a:ext>
            </a:extLst>
          </p:cNvPr>
          <p:cNvSpPr/>
          <p:nvPr/>
        </p:nvSpPr>
        <p:spPr>
          <a:xfrm>
            <a:off x="13507062" y="8160774"/>
            <a:ext cx="2590800" cy="123161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R&amp;D investment in AI training</a:t>
            </a:r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32EE8F61-74D3-A607-D2AA-F89FAFD94DAE}"/>
              </a:ext>
            </a:extLst>
          </p:cNvPr>
          <p:cNvSpPr/>
          <p:nvPr/>
        </p:nvSpPr>
        <p:spPr>
          <a:xfrm>
            <a:off x="3753463" y="6321604"/>
            <a:ext cx="2590800" cy="12316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Optimization and Automation</a:t>
            </a:r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674D5724-FC6E-0EF3-2F1A-681C62FB269F}"/>
              </a:ext>
            </a:extLst>
          </p:cNvPr>
          <p:cNvSpPr/>
          <p:nvPr/>
        </p:nvSpPr>
        <p:spPr>
          <a:xfrm>
            <a:off x="8432390" y="6247042"/>
            <a:ext cx="2590800" cy="12316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Complaint Analysis</a:t>
            </a:r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4B64D0-4263-E77D-4597-37E8BF894147}"/>
              </a:ext>
            </a:extLst>
          </p:cNvPr>
          <p:cNvSpPr/>
          <p:nvPr/>
        </p:nvSpPr>
        <p:spPr>
          <a:xfrm>
            <a:off x="12211662" y="6247042"/>
            <a:ext cx="2590800" cy="12316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Innovate new laptop solutions</a:t>
            </a:r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E54EBCB-3AE5-4F41-AF84-FCC58E1BC9E5}"/>
              </a:ext>
            </a:extLst>
          </p:cNvPr>
          <p:cNvSpPr/>
          <p:nvPr/>
        </p:nvSpPr>
        <p:spPr>
          <a:xfrm>
            <a:off x="8305800" y="4527690"/>
            <a:ext cx="2590800" cy="12316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Satisfaction</a:t>
            </a:r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811D3CF-689A-1BEC-5458-8FAAC4D90E00}"/>
              </a:ext>
            </a:extLst>
          </p:cNvPr>
          <p:cNvSpPr/>
          <p:nvPr/>
        </p:nvSpPr>
        <p:spPr>
          <a:xfrm>
            <a:off x="12115800" y="4527690"/>
            <a:ext cx="2590800" cy="12316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customers</a:t>
            </a:r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18B7E238-773E-7C5D-A57E-5A53C63659AD}"/>
              </a:ext>
            </a:extLst>
          </p:cNvPr>
          <p:cNvSpPr/>
          <p:nvPr/>
        </p:nvSpPr>
        <p:spPr>
          <a:xfrm>
            <a:off x="3810000" y="2845415"/>
            <a:ext cx="2590800" cy="1231619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Cost</a:t>
            </a:r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3FCDFB-16C9-BD16-3B7C-FB15A4E3DD69}"/>
              </a:ext>
            </a:extLst>
          </p:cNvPr>
          <p:cNvSpPr/>
          <p:nvPr/>
        </p:nvSpPr>
        <p:spPr>
          <a:xfrm>
            <a:off x="7848600" y="2845414"/>
            <a:ext cx="2590800" cy="1231619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Profit</a:t>
            </a:r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91074C4-6C4E-C6D6-24BF-AA549C5919A2}"/>
              </a:ext>
            </a:extLst>
          </p:cNvPr>
          <p:cNvSpPr/>
          <p:nvPr/>
        </p:nvSpPr>
        <p:spPr>
          <a:xfrm>
            <a:off x="11925300" y="2826979"/>
            <a:ext cx="2590800" cy="1231619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Revenue</a:t>
            </a:r>
            <a:endParaRPr lang="en-CA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23EE0AA-7946-7662-CEA4-E8596F10153E}"/>
              </a:ext>
            </a:extLst>
          </p:cNvPr>
          <p:cNvCxnSpPr>
            <a:cxnSpLocks/>
            <a:stCxn id="17" idx="0"/>
            <a:endCxn id="22" idx="4"/>
          </p:cNvCxnSpPr>
          <p:nvPr/>
        </p:nvCxnSpPr>
        <p:spPr>
          <a:xfrm flipV="1">
            <a:off x="5048863" y="4077034"/>
            <a:ext cx="56537" cy="2244570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96238313-AB57-ADA1-CC52-7522D4613694}"/>
              </a:ext>
            </a:extLst>
          </p:cNvPr>
          <p:cNvCxnSpPr>
            <a:cxnSpLocks/>
            <a:stCxn id="13" idx="0"/>
            <a:endCxn id="17" idx="4"/>
          </p:cNvCxnSpPr>
          <p:nvPr/>
        </p:nvCxnSpPr>
        <p:spPr>
          <a:xfrm flipV="1">
            <a:off x="5048863" y="7553223"/>
            <a:ext cx="0" cy="662610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60D2E6F-A51B-E824-C0AC-22678B387F60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432390" y="7478661"/>
            <a:ext cx="1277578" cy="712839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51C4334E-ED1D-12DB-32E7-BF72FFC3DC90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906000" y="7478661"/>
            <a:ext cx="795440" cy="862479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2D200FA2-3C82-D02D-45AC-0D894196A46F}"/>
              </a:ext>
            </a:extLst>
          </p:cNvPr>
          <p:cNvCxnSpPr>
            <a:cxnSpLocks/>
            <a:stCxn id="15" idx="7"/>
            <a:endCxn id="19" idx="4"/>
          </p:cNvCxnSpPr>
          <p:nvPr/>
        </p:nvCxnSpPr>
        <p:spPr>
          <a:xfrm flipV="1">
            <a:off x="12533412" y="7478661"/>
            <a:ext cx="973650" cy="862479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D06CC8A-16F2-8D14-5923-ED2ECCEDFCA7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4101298" y="7370571"/>
            <a:ext cx="701164" cy="790203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EBE25A18-B97E-1C5E-D854-819B52B32A7D}"/>
              </a:ext>
            </a:extLst>
          </p:cNvPr>
          <p:cNvCxnSpPr>
            <a:cxnSpLocks/>
            <a:stCxn id="18" idx="0"/>
            <a:endCxn id="20" idx="4"/>
          </p:cNvCxnSpPr>
          <p:nvPr/>
        </p:nvCxnSpPr>
        <p:spPr>
          <a:xfrm flipH="1" flipV="1">
            <a:off x="9601200" y="5759309"/>
            <a:ext cx="126590" cy="487733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58808F80-949D-F835-A033-E5953BDEB861}"/>
              </a:ext>
            </a:extLst>
          </p:cNvPr>
          <p:cNvCxnSpPr>
            <a:cxnSpLocks/>
          </p:cNvCxnSpPr>
          <p:nvPr/>
        </p:nvCxnSpPr>
        <p:spPr>
          <a:xfrm flipH="1" flipV="1">
            <a:off x="13390305" y="5759309"/>
            <a:ext cx="126590" cy="487733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A7702B3-175E-B3E9-7A9C-36D4FD564A4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3263715" y="3979671"/>
            <a:ext cx="147485" cy="548019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045C90BA-F821-1540-A035-53B5941425B6}"/>
              </a:ext>
            </a:extLst>
          </p:cNvPr>
          <p:cNvCxnSpPr>
            <a:cxnSpLocks/>
            <a:stCxn id="20" idx="0"/>
            <a:endCxn id="24" idx="3"/>
          </p:cNvCxnSpPr>
          <p:nvPr/>
        </p:nvCxnSpPr>
        <p:spPr>
          <a:xfrm flipV="1">
            <a:off x="9601200" y="3878232"/>
            <a:ext cx="2703514" cy="649458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2F344327-E863-8176-E3C9-26F98A13D798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10439400" y="3442788"/>
            <a:ext cx="1416201" cy="18436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061FE3F8-BCAF-348D-7817-299D292177F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6400800" y="3461224"/>
            <a:ext cx="1447800" cy="1"/>
          </a:xfrm>
          <a:prstGeom prst="straightConnector1">
            <a:avLst/>
          </a:prstGeom>
          <a:ln w="539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8001000" y="4425502"/>
            <a:ext cx="90276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Request For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840201" y="342899"/>
            <a:ext cx="973584" cy="917931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19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220503" y="1549681"/>
            <a:ext cx="691058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169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1435879-23A6-1639-7459-7AF03DEA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97400" y="266700"/>
            <a:ext cx="762000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A807F-3175-A752-AC28-81EFD8E83828}"/>
              </a:ext>
            </a:extLst>
          </p:cNvPr>
          <p:cNvSpPr txBox="1"/>
          <p:nvPr/>
        </p:nvSpPr>
        <p:spPr>
          <a:xfrm>
            <a:off x="1220503" y="2781300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 smtClean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KUSH GADHVI</a:t>
            </a:r>
            <a:endParaRPr lang="en-US" sz="3200" spc="300" dirty="0" smtClean="0">
              <a:solidFill>
                <a:schemeClr val="bg1"/>
              </a:solidFill>
              <a:latin typeface="TH SarabunPSK" panose="020B0500040200020003" pitchFamily="34" charset="-34"/>
              <a:ea typeface="ADLaM Display" panose="020F0502020204030204" pitchFamily="2" charset="0"/>
              <a:cs typeface="TH SarabunPSK" panose="020B0500040200020003" pitchFamily="34" charset="-34"/>
            </a:endParaRPr>
          </a:p>
          <a:p>
            <a:pPr lvl="0" algn="l">
              <a:lnSpc>
                <a:spcPct val="200000"/>
              </a:lnSpc>
              <a:spcBef>
                <a:spcPct val="0"/>
              </a:spcBef>
            </a:pPr>
            <a:r>
              <a:rPr lang="en-US" sz="3200" spc="300" dirty="0" smtClean="0">
                <a:solidFill>
                  <a:schemeClr val="bg1"/>
                </a:solidFill>
                <a:latin typeface="TH SarabunPSK" panose="020B0500040200020003" pitchFamily="34" charset="-34"/>
                <a:ea typeface="ADLaM Display" panose="020F0502020204030204" pitchFamily="2" charset="0"/>
                <a:cs typeface="TH SarabunPSK" panose="020B0500040200020003" pitchFamily="34" charset="-34"/>
              </a:rPr>
              <a:t>MODUPE BELLO</a:t>
            </a:r>
            <a:endParaRPr lang="en-US" sz="3200" spc="300" dirty="0">
              <a:solidFill>
                <a:schemeClr val="bg1"/>
              </a:solidFill>
              <a:latin typeface="TH SarabunPSK" panose="020B0500040200020003" pitchFamily="34" charset="-34"/>
              <a:ea typeface="ADLaM Display" panose="020F0502020204030204" pitchFamily="2" charset="0"/>
              <a:cs typeface="TH SarabunPSK" panose="020B0500040200020003" pitchFamily="34" charset="-34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F38293D2-8A4C-C53B-9295-907047498F20}"/>
              </a:ext>
            </a:extLst>
          </p:cNvPr>
          <p:cNvSpPr/>
          <p:nvPr/>
        </p:nvSpPr>
        <p:spPr>
          <a:xfrm>
            <a:off x="8211347" y="-3516230"/>
            <a:ext cx="16991297" cy="12595060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C6F92D4-20C4-FD65-0184-9E61864C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3999" y="479783"/>
            <a:ext cx="895571" cy="889995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smtClean="0">
                <a:solidFill>
                  <a:schemeClr val="tx1"/>
                </a:solidFill>
              </a:rPr>
              <a:pPr/>
              <a:t>20</a:t>
            </a:fld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7AAA4B-8D2C-40F6-3DE8-6A31498CA95D}"/>
              </a:ext>
            </a:extLst>
          </p:cNvPr>
          <p:cNvSpPr txBox="1"/>
          <p:nvPr/>
        </p:nvSpPr>
        <p:spPr>
          <a:xfrm>
            <a:off x="1105845" y="1564680"/>
            <a:ext cx="12573000" cy="664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00" dirty="0">
                <a:latin typeface="Aptos Black" panose="020B0004020202020204" pitchFamily="34" charset="0"/>
              </a:rPr>
              <a:t>PURPOSE: </a:t>
            </a:r>
            <a:r>
              <a:rPr lang="en-US" sz="2400" dirty="0">
                <a:latin typeface="Aptos Light" panose="020B0004020202020204" pitchFamily="34" charset="0"/>
              </a:rPr>
              <a:t>Sony Vaio seeks high-quality hardware vendors for laptop integration to maintain its commitment to innovative computing solutions.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latin typeface="Aptos Black" panose="020B0004020202020204" pitchFamily="34" charset="0"/>
              </a:rPr>
              <a:t>BACKGROUND: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Focus: </a:t>
            </a:r>
            <a:r>
              <a:rPr lang="en-US" sz="2400" dirty="0">
                <a:latin typeface="Aptos Light" panose="020B0004020202020204" pitchFamily="34" charset="0"/>
              </a:rPr>
              <a:t>Providing cutting-edge technology solutions to higher education institutions.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Resources: </a:t>
            </a:r>
            <a:r>
              <a:rPr lang="en-US" sz="2400" dirty="0">
                <a:latin typeface="Aptos Light" panose="020B0004020202020204" pitchFamily="34" charset="0"/>
              </a:rPr>
              <a:t>Extensive research and economic partnerships strengthen its position.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latin typeface="Aptos Black" panose="020B0004020202020204" pitchFamily="34" charset="0"/>
              </a:rPr>
              <a:t>GOALS: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Objective: </a:t>
            </a:r>
            <a:r>
              <a:rPr lang="en-US" sz="2400" dirty="0">
                <a:latin typeface="Aptos Light" panose="020B0004020202020204" pitchFamily="34" charset="0"/>
              </a:rPr>
              <a:t>Collaborate with vendors for essential hardware components.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Outcome: </a:t>
            </a:r>
            <a:r>
              <a:rPr lang="en-US" sz="2400" dirty="0">
                <a:latin typeface="Aptos Light" panose="020B0004020202020204" pitchFamily="34" charset="0"/>
              </a:rPr>
              <a:t>Enhance the quality and performance of Sony Vaio laptops.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Target: </a:t>
            </a:r>
            <a:r>
              <a:rPr lang="en-US" sz="2400" dirty="0">
                <a:latin typeface="Aptos Light" panose="020B0004020202020204" pitchFamily="34" charset="0"/>
              </a:rPr>
              <a:t>Meet evolving needs of institutional clients and affiliates.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xmlns="" id="{CCBE923C-00CA-CD62-D49C-58087E78C8B2}"/>
              </a:ext>
            </a:extLst>
          </p:cNvPr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xmlns="" id="{EA372D43-BBAE-206A-C33C-1C72E8251CAB}"/>
              </a:ext>
            </a:extLst>
          </p:cNvPr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2379AD22-2DDB-CC1E-5580-4D0E33448F5F}"/>
              </a:ext>
            </a:extLst>
          </p:cNvPr>
          <p:cNvSpPr txBox="1"/>
          <p:nvPr/>
        </p:nvSpPr>
        <p:spPr>
          <a:xfrm>
            <a:off x="1105844" y="479783"/>
            <a:ext cx="11009955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2E0031"/>
                </a:solidFill>
                <a:latin typeface="Open Sauce Light" panose="020B0604020202020204" charset="0"/>
              </a:rPr>
              <a:t>Request for Proposal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8001000" y="4425502"/>
            <a:ext cx="90276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Product Roadmap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840201" y="342899"/>
            <a:ext cx="973584" cy="917931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21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8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6EAD6A10-2B1B-F0D7-54DC-7FDC816A6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123" y="9008606"/>
            <a:ext cx="2685143" cy="14097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11601" y="342900"/>
            <a:ext cx="1202184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22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xmlns="" id="{772405CD-980B-51A4-1B0E-14BFC65B9ACB}"/>
              </a:ext>
            </a:extLst>
          </p:cNvPr>
          <p:cNvGrpSpPr/>
          <p:nvPr/>
        </p:nvGrpSpPr>
        <p:grpSpPr>
          <a:xfrm>
            <a:off x="0" y="4477385"/>
            <a:ext cx="18288000" cy="5809741"/>
            <a:chOff x="0" y="4477385"/>
            <a:chExt cx="18288000" cy="5809741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xmlns="" id="{30CC645F-7534-2117-5FAB-49CA99CDCD72}"/>
                </a:ext>
              </a:extLst>
            </p:cNvPr>
            <p:cNvSpPr/>
            <p:nvPr/>
          </p:nvSpPr>
          <p:spPr>
            <a:xfrm>
              <a:off x="2974848" y="4518659"/>
              <a:ext cx="12339955" cy="5768340"/>
            </a:xfrm>
            <a:custGeom>
              <a:avLst/>
              <a:gdLst/>
              <a:ahLst/>
              <a:cxnLst/>
              <a:rect l="l" t="t" r="r" b="b"/>
              <a:pathLst>
                <a:path w="12339955" h="5768340">
                  <a:moveTo>
                    <a:pt x="11904980" y="0"/>
                  </a:moveTo>
                  <a:lnTo>
                    <a:pt x="432435" y="0"/>
                  </a:lnTo>
                  <a:lnTo>
                    <a:pt x="385438" y="2546"/>
                  </a:lnTo>
                  <a:lnTo>
                    <a:pt x="339878" y="10006"/>
                  </a:lnTo>
                  <a:lnTo>
                    <a:pt x="296021" y="22113"/>
                  </a:lnTo>
                  <a:lnTo>
                    <a:pt x="254136" y="38598"/>
                  </a:lnTo>
                  <a:lnTo>
                    <a:pt x="214488" y="59196"/>
                  </a:lnTo>
                  <a:lnTo>
                    <a:pt x="177347" y="83637"/>
                  </a:lnTo>
                  <a:lnTo>
                    <a:pt x="142980" y="111654"/>
                  </a:lnTo>
                  <a:lnTo>
                    <a:pt x="111654" y="142980"/>
                  </a:lnTo>
                  <a:lnTo>
                    <a:pt x="83637" y="177347"/>
                  </a:lnTo>
                  <a:lnTo>
                    <a:pt x="59196" y="214488"/>
                  </a:lnTo>
                  <a:lnTo>
                    <a:pt x="38598" y="254136"/>
                  </a:lnTo>
                  <a:lnTo>
                    <a:pt x="22113" y="296021"/>
                  </a:lnTo>
                  <a:lnTo>
                    <a:pt x="10006" y="339878"/>
                  </a:lnTo>
                  <a:lnTo>
                    <a:pt x="2546" y="385438"/>
                  </a:lnTo>
                  <a:lnTo>
                    <a:pt x="0" y="432435"/>
                  </a:lnTo>
                  <a:lnTo>
                    <a:pt x="0" y="5768337"/>
                  </a:lnTo>
                  <a:lnTo>
                    <a:pt x="376554" y="5768337"/>
                  </a:lnTo>
                  <a:lnTo>
                    <a:pt x="376554" y="488314"/>
                  </a:lnTo>
                  <a:lnTo>
                    <a:pt x="12339828" y="488314"/>
                  </a:lnTo>
                  <a:lnTo>
                    <a:pt x="12339828" y="432435"/>
                  </a:lnTo>
                  <a:lnTo>
                    <a:pt x="12336830" y="385438"/>
                  </a:lnTo>
                  <a:lnTo>
                    <a:pt x="12328979" y="339878"/>
                  </a:lnTo>
                  <a:lnTo>
                    <a:pt x="12316537" y="296021"/>
                  </a:lnTo>
                  <a:lnTo>
                    <a:pt x="12299767" y="254136"/>
                  </a:lnTo>
                  <a:lnTo>
                    <a:pt x="12278933" y="214488"/>
                  </a:lnTo>
                  <a:lnTo>
                    <a:pt x="12254299" y="177347"/>
                  </a:lnTo>
                  <a:lnTo>
                    <a:pt x="12226126" y="142980"/>
                  </a:lnTo>
                  <a:lnTo>
                    <a:pt x="12194679" y="111654"/>
                  </a:lnTo>
                  <a:lnTo>
                    <a:pt x="12160221" y="83637"/>
                  </a:lnTo>
                  <a:lnTo>
                    <a:pt x="12123015" y="59196"/>
                  </a:lnTo>
                  <a:lnTo>
                    <a:pt x="12083324" y="38598"/>
                  </a:lnTo>
                  <a:lnTo>
                    <a:pt x="12041412" y="22113"/>
                  </a:lnTo>
                  <a:lnTo>
                    <a:pt x="11997542" y="10006"/>
                  </a:lnTo>
                  <a:lnTo>
                    <a:pt x="11951976" y="2546"/>
                  </a:lnTo>
                  <a:lnTo>
                    <a:pt x="11904980" y="0"/>
                  </a:lnTo>
                  <a:close/>
                </a:path>
                <a:path w="12339955" h="5768340">
                  <a:moveTo>
                    <a:pt x="12339828" y="488314"/>
                  </a:moveTo>
                  <a:lnTo>
                    <a:pt x="11958446" y="488314"/>
                  </a:lnTo>
                  <a:lnTo>
                    <a:pt x="11958446" y="5768337"/>
                  </a:lnTo>
                  <a:lnTo>
                    <a:pt x="12339828" y="5768337"/>
                  </a:lnTo>
                  <a:lnTo>
                    <a:pt x="12339828" y="488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xmlns="" id="{24776C42-410D-1A2D-06E3-66D69E61BA62}"/>
                </a:ext>
              </a:extLst>
            </p:cNvPr>
            <p:cNvSpPr/>
            <p:nvPr/>
          </p:nvSpPr>
          <p:spPr>
            <a:xfrm>
              <a:off x="2931414" y="4477511"/>
              <a:ext cx="12425680" cy="5809615"/>
            </a:xfrm>
            <a:custGeom>
              <a:avLst/>
              <a:gdLst/>
              <a:ahLst/>
              <a:cxnLst/>
              <a:rect l="l" t="t" r="r" b="b"/>
              <a:pathLst>
                <a:path w="12425680" h="5809615">
                  <a:moveTo>
                    <a:pt x="11958828" y="0"/>
                  </a:moveTo>
                  <a:lnTo>
                    <a:pt x="463931" y="0"/>
                  </a:lnTo>
                  <a:lnTo>
                    <a:pt x="416695" y="2409"/>
                  </a:lnTo>
                  <a:lnTo>
                    <a:pt x="370778" y="9479"/>
                  </a:lnTo>
                  <a:lnTo>
                    <a:pt x="326419" y="20977"/>
                  </a:lnTo>
                  <a:lnTo>
                    <a:pt x="283856" y="36667"/>
                  </a:lnTo>
                  <a:lnTo>
                    <a:pt x="243328" y="56314"/>
                  </a:lnTo>
                  <a:lnTo>
                    <a:pt x="205072" y="79684"/>
                  </a:lnTo>
                  <a:lnTo>
                    <a:pt x="169328" y="106541"/>
                  </a:lnTo>
                  <a:lnTo>
                    <a:pt x="136334" y="136652"/>
                  </a:lnTo>
                  <a:lnTo>
                    <a:pt x="106328" y="169780"/>
                  </a:lnTo>
                  <a:lnTo>
                    <a:pt x="79550" y="205692"/>
                  </a:lnTo>
                  <a:lnTo>
                    <a:pt x="56236" y="244153"/>
                  </a:lnTo>
                  <a:lnTo>
                    <a:pt x="36627" y="284928"/>
                  </a:lnTo>
                  <a:lnTo>
                    <a:pt x="20960" y="327782"/>
                  </a:lnTo>
                  <a:lnTo>
                    <a:pt x="9474" y="372480"/>
                  </a:lnTo>
                  <a:lnTo>
                    <a:pt x="2408" y="418788"/>
                  </a:lnTo>
                  <a:lnTo>
                    <a:pt x="0" y="466471"/>
                  </a:lnTo>
                  <a:lnTo>
                    <a:pt x="0" y="5809484"/>
                  </a:lnTo>
                  <a:lnTo>
                    <a:pt x="43687" y="5809484"/>
                  </a:lnTo>
                  <a:lnTo>
                    <a:pt x="43687" y="473710"/>
                  </a:lnTo>
                  <a:lnTo>
                    <a:pt x="46234" y="426713"/>
                  </a:lnTo>
                  <a:lnTo>
                    <a:pt x="53694" y="381153"/>
                  </a:lnTo>
                  <a:lnTo>
                    <a:pt x="65801" y="337296"/>
                  </a:lnTo>
                  <a:lnTo>
                    <a:pt x="82286" y="295411"/>
                  </a:lnTo>
                  <a:lnTo>
                    <a:pt x="102884" y="255763"/>
                  </a:lnTo>
                  <a:lnTo>
                    <a:pt x="127325" y="218622"/>
                  </a:lnTo>
                  <a:lnTo>
                    <a:pt x="155342" y="184255"/>
                  </a:lnTo>
                  <a:lnTo>
                    <a:pt x="186668" y="152929"/>
                  </a:lnTo>
                  <a:lnTo>
                    <a:pt x="221035" y="124912"/>
                  </a:lnTo>
                  <a:lnTo>
                    <a:pt x="258176" y="100471"/>
                  </a:lnTo>
                  <a:lnTo>
                    <a:pt x="297824" y="79873"/>
                  </a:lnTo>
                  <a:lnTo>
                    <a:pt x="339709" y="63388"/>
                  </a:lnTo>
                  <a:lnTo>
                    <a:pt x="383566" y="51281"/>
                  </a:lnTo>
                  <a:lnTo>
                    <a:pt x="429126" y="43821"/>
                  </a:lnTo>
                  <a:lnTo>
                    <a:pt x="476123" y="41275"/>
                  </a:lnTo>
                  <a:lnTo>
                    <a:pt x="12149856" y="41275"/>
                  </a:lnTo>
                  <a:lnTo>
                    <a:pt x="12140297" y="36667"/>
                  </a:lnTo>
                  <a:lnTo>
                    <a:pt x="12097457" y="20977"/>
                  </a:lnTo>
                  <a:lnTo>
                    <a:pt x="12052776" y="9479"/>
                  </a:lnTo>
                  <a:lnTo>
                    <a:pt x="12006488" y="2409"/>
                  </a:lnTo>
                  <a:lnTo>
                    <a:pt x="11958828" y="0"/>
                  </a:lnTo>
                  <a:close/>
                </a:path>
                <a:path w="12425680" h="5809615">
                  <a:moveTo>
                    <a:pt x="12149856" y="41275"/>
                  </a:moveTo>
                  <a:lnTo>
                    <a:pt x="11949049" y="41275"/>
                  </a:lnTo>
                  <a:lnTo>
                    <a:pt x="11996045" y="43821"/>
                  </a:lnTo>
                  <a:lnTo>
                    <a:pt x="12041605" y="51281"/>
                  </a:lnTo>
                  <a:lnTo>
                    <a:pt x="12085462" y="63388"/>
                  </a:lnTo>
                  <a:lnTo>
                    <a:pt x="12127347" y="79873"/>
                  </a:lnTo>
                  <a:lnTo>
                    <a:pt x="12166995" y="100471"/>
                  </a:lnTo>
                  <a:lnTo>
                    <a:pt x="12204136" y="124912"/>
                  </a:lnTo>
                  <a:lnTo>
                    <a:pt x="12238503" y="152929"/>
                  </a:lnTo>
                  <a:lnTo>
                    <a:pt x="12269829" y="184255"/>
                  </a:lnTo>
                  <a:lnTo>
                    <a:pt x="12297846" y="218622"/>
                  </a:lnTo>
                  <a:lnTo>
                    <a:pt x="12322287" y="255763"/>
                  </a:lnTo>
                  <a:lnTo>
                    <a:pt x="12342885" y="295411"/>
                  </a:lnTo>
                  <a:lnTo>
                    <a:pt x="12359370" y="337296"/>
                  </a:lnTo>
                  <a:lnTo>
                    <a:pt x="12371477" y="381153"/>
                  </a:lnTo>
                  <a:lnTo>
                    <a:pt x="12378937" y="426713"/>
                  </a:lnTo>
                  <a:lnTo>
                    <a:pt x="12381484" y="473710"/>
                  </a:lnTo>
                  <a:lnTo>
                    <a:pt x="12381484" y="5809484"/>
                  </a:lnTo>
                  <a:lnTo>
                    <a:pt x="12425172" y="5809484"/>
                  </a:lnTo>
                  <a:lnTo>
                    <a:pt x="12425172" y="466471"/>
                  </a:lnTo>
                  <a:lnTo>
                    <a:pt x="12422762" y="418788"/>
                  </a:lnTo>
                  <a:lnTo>
                    <a:pt x="12415692" y="372480"/>
                  </a:lnTo>
                  <a:lnTo>
                    <a:pt x="12404195" y="327782"/>
                  </a:lnTo>
                  <a:lnTo>
                    <a:pt x="12388506" y="284928"/>
                  </a:lnTo>
                  <a:lnTo>
                    <a:pt x="12368861" y="244153"/>
                  </a:lnTo>
                  <a:lnTo>
                    <a:pt x="12345494" y="205692"/>
                  </a:lnTo>
                  <a:lnTo>
                    <a:pt x="12318641" y="169780"/>
                  </a:lnTo>
                  <a:lnTo>
                    <a:pt x="12288535" y="136652"/>
                  </a:lnTo>
                  <a:lnTo>
                    <a:pt x="12255413" y="106541"/>
                  </a:lnTo>
                  <a:lnTo>
                    <a:pt x="12219510" y="79684"/>
                  </a:lnTo>
                  <a:lnTo>
                    <a:pt x="12181059" y="56314"/>
                  </a:lnTo>
                  <a:lnTo>
                    <a:pt x="12149856" y="41275"/>
                  </a:lnTo>
                  <a:close/>
                </a:path>
              </a:pathLst>
            </a:custGeom>
            <a:solidFill>
              <a:srgbClr val="EC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xmlns="" id="{D1D7DA0A-3024-14D0-9BDD-2CA7530F2626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848" y="4477385"/>
              <a:ext cx="12318541" cy="580961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xmlns="" id="{99C3CEA8-D0F1-05F6-BEB8-BFEB8A6EC3D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74154"/>
              <a:ext cx="18288000" cy="3712842"/>
            </a:xfrm>
            <a:prstGeom prst="rect">
              <a:avLst/>
            </a:prstGeom>
          </p:spPr>
        </p:pic>
      </p:grpSp>
      <p:pic>
        <p:nvPicPr>
          <p:cNvPr id="8" name="object 2">
            <a:extLst>
              <a:ext uri="{FF2B5EF4-FFF2-40B4-BE49-F238E27FC236}">
                <a16:creationId xmlns:a16="http://schemas.microsoft.com/office/drawing/2014/main" xmlns="" id="{DA3F4115-5510-F9CE-23A6-034A17BE4A6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9434" y="1676145"/>
            <a:ext cx="7197471" cy="944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79975" flipV="1">
            <a:off x="4050977" y="-5451826"/>
            <a:ext cx="16666246" cy="13545113"/>
          </a:xfrm>
          <a:custGeom>
            <a:avLst/>
            <a:gdLst/>
            <a:ahLst/>
            <a:cxnLst/>
            <a:rect l="l" t="t" r="r" b="b"/>
            <a:pathLst>
              <a:path w="16666246" h="13545113">
                <a:moveTo>
                  <a:pt x="0" y="13545113"/>
                </a:moveTo>
                <a:lnTo>
                  <a:pt x="16666246" y="13545113"/>
                </a:lnTo>
                <a:lnTo>
                  <a:pt x="16666246" y="0"/>
                </a:lnTo>
                <a:lnTo>
                  <a:pt x="0" y="0"/>
                </a:lnTo>
                <a:lnTo>
                  <a:pt x="0" y="13545113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8" name="Group 8"/>
          <p:cNvGrpSpPr/>
          <p:nvPr/>
        </p:nvGrpSpPr>
        <p:grpSpPr>
          <a:xfrm>
            <a:off x="1066799" y="1943100"/>
            <a:ext cx="8313916" cy="6933761"/>
            <a:chOff x="-1" y="0"/>
            <a:chExt cx="11085221" cy="924501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085220" cy="1642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 spc="-169" dirty="0">
                  <a:solidFill>
                    <a:srgbClr val="000000"/>
                  </a:solidFill>
                  <a:latin typeface="Open Sauce Light"/>
                </a:rPr>
                <a:t>Agenda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096305"/>
              <a:ext cx="11085220" cy="714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Introduction </a:t>
              </a: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of ABC</a:t>
              </a: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Mission and Vision</a:t>
              </a: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Project</a:t>
              </a: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Goals</a:t>
              </a: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Market Trend </a:t>
              </a:r>
              <a:r>
                <a:rPr lang="en-GB" sz="2400" spc="300" dirty="0" smtClean="0">
                  <a:latin typeface="Aptos Light" panose="020B0004020202020204" pitchFamily="34" charset="0"/>
                  <a:ea typeface="Yu Gothic UI Light" panose="020B0300000000000000" pitchFamily="34" charset="-128"/>
                  <a:cs typeface="TH SarabunPSK" panose="020B0500040200020003" pitchFamily="34" charset="-34"/>
                </a:rPr>
                <a:t>Analysis</a:t>
              </a:r>
              <a:endParaRPr lang="en-GB" sz="2400" spc="300" dirty="0" smtClean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742950" indent="-742950">
                <a:lnSpc>
                  <a:spcPct val="150000"/>
                </a:lnSpc>
                <a:buFont typeface="+mj-lt"/>
                <a:buAutoNum type="arabicPeriod"/>
              </a:pPr>
              <a:endParaRPr lang="en-GB" sz="2400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en-GB" spc="300" dirty="0">
                <a:latin typeface="Aptos Light" panose="020B0004020202020204" pitchFamily="34" charset="0"/>
                <a:ea typeface="Yu Gothic UI Light" panose="020B0300000000000000" pitchFamily="34" charset="-128"/>
                <a:cs typeface="TH SarabunPSK" panose="020B0500040200020003" pitchFamily="34" charset="-34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45A4F895-11CC-46A5-E74C-7BB083B7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145000" y="190500"/>
            <a:ext cx="838200" cy="838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3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FC13F21-4C92-9A88-06D8-F213CDFD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3" y="2909510"/>
            <a:ext cx="6743700" cy="474966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F52A6E2E-F4BF-1709-E56A-3C8FB75CA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3531"/>
            <a:ext cx="2209800" cy="151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9631567">
            <a:off x="-4061333" y="8468520"/>
            <a:ext cx="19999437" cy="13639023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8"/>
                </a:lnTo>
                <a:lnTo>
                  <a:pt x="0" y="1458140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4" name="Freeform 4"/>
          <p:cNvSpPr/>
          <p:nvPr/>
        </p:nvSpPr>
        <p:spPr>
          <a:xfrm rot="-8279481">
            <a:off x="13073323" y="-5611824"/>
            <a:ext cx="18222602" cy="10768974"/>
          </a:xfrm>
          <a:custGeom>
            <a:avLst/>
            <a:gdLst/>
            <a:ahLst/>
            <a:cxnLst/>
            <a:rect l="l" t="t" r="r" b="b"/>
            <a:pathLst>
              <a:path w="19999437" h="14581408">
                <a:moveTo>
                  <a:pt x="0" y="0"/>
                </a:moveTo>
                <a:lnTo>
                  <a:pt x="19999437" y="0"/>
                </a:lnTo>
                <a:lnTo>
                  <a:pt x="19999437" y="14581407"/>
                </a:lnTo>
                <a:lnTo>
                  <a:pt x="0" y="1458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334500" cy="7392535"/>
            <a:chOff x="0" y="0"/>
            <a:chExt cx="8764746" cy="985671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764746" cy="162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000" spc="-169" dirty="0" smtClean="0">
                  <a:solidFill>
                    <a:srgbClr val="FFFFFF"/>
                  </a:solidFill>
                  <a:latin typeface="Open Sauce Light"/>
                </a:rPr>
                <a:t>ABC Parcel</a:t>
              </a:r>
              <a:endParaRPr lang="en-US" sz="8499" spc="-169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08959"/>
              <a:ext cx="8764746" cy="5847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FFFFFF"/>
                  </a:solidFill>
                  <a:latin typeface="Aptos Light" panose="020B0004020202020204" pitchFamily="34" charset="0"/>
                </a:rPr>
                <a:t>ABC  launched its delivery services in the early 2000s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FFFFFF"/>
                  </a:solidFill>
                  <a:latin typeface="Aptos Light" panose="020B0004020202020204" pitchFamily="34" charset="0"/>
                </a:rPr>
                <a:t>Known for  reliable service, innovative logistics solutions, and customer focused operations. </a:t>
              </a: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FFFFFF"/>
                  </a:solidFill>
                  <a:latin typeface="Aptos Light" panose="020B0004020202020204" pitchFamily="34" charset="0"/>
                </a:rPr>
                <a:t>ABC Parcel experienced challenges during COVID-19, including capacity and operational strain.</a:t>
              </a:r>
              <a:endParaRPr lang="en-US" sz="3200" dirty="0">
                <a:solidFill>
                  <a:srgbClr val="FFFFFF"/>
                </a:solidFill>
                <a:latin typeface="Aptos Light" panose="020B0004020202020204" pitchFamily="34" charset="0"/>
              </a:endParaRPr>
            </a:p>
            <a:p>
              <a:pPr marL="457200" indent="-457200">
                <a:lnSpc>
                  <a:spcPts val="3779"/>
                </a:lnSpc>
                <a:buFont typeface="Arial" panose="020B0604020202020204" pitchFamily="34" charset="0"/>
                <a:buChar char="•"/>
              </a:pPr>
              <a:r>
                <a:rPr lang="en-US" sz="3200" dirty="0" smtClean="0">
                  <a:solidFill>
                    <a:srgbClr val="FFFFFF"/>
                  </a:solidFill>
                  <a:latin typeface="Aptos Light" panose="020B0004020202020204" pitchFamily="34" charset="0"/>
                </a:rPr>
                <a:t>Adapted successfully by expanding delivery infrastructure and enhancing e-commerce partnership.</a:t>
              </a:r>
              <a:endParaRPr lang="en-US" sz="3200" dirty="0">
                <a:solidFill>
                  <a:srgbClr val="FFFFFF"/>
                </a:solidFill>
                <a:latin typeface="Aptos Light" panose="020B0004020202020204" pitchFamily="34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37E77D0A-C3C2-0B81-E855-B5835663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87800" y="338342"/>
            <a:ext cx="838200" cy="883144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67E3119-AF06-24C8-15DF-E5982D99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62" y="2770333"/>
            <a:ext cx="5317762" cy="3745364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xmlns="" id="{98D8521F-0944-2732-F17C-2899B69946D1}"/>
              </a:ext>
            </a:extLst>
          </p:cNvPr>
          <p:cNvSpPr txBox="1"/>
          <p:nvPr/>
        </p:nvSpPr>
        <p:spPr>
          <a:xfrm>
            <a:off x="1044939" y="2108647"/>
            <a:ext cx="4957045" cy="58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-70" dirty="0">
                <a:solidFill>
                  <a:schemeClr val="bg1"/>
                </a:solidFill>
                <a:latin typeface="Open Sauce Light"/>
              </a:rPr>
              <a:t>In a nutshell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9" y="8744562"/>
            <a:ext cx="1066801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676401" y="495300"/>
            <a:ext cx="571710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b="1" spc="-70" dirty="0" smtClean="0">
                <a:solidFill>
                  <a:srgbClr val="000000"/>
                </a:solidFill>
                <a:latin typeface="Open Sauce Light"/>
              </a:rPr>
              <a:t>Executive Summary</a:t>
            </a:r>
            <a:r>
              <a:rPr lang="en-US" sz="3600" spc="-70" dirty="0" smtClean="0">
                <a:solidFill>
                  <a:srgbClr val="000000"/>
                </a:solidFill>
                <a:latin typeface="Open Sauce Light"/>
              </a:rPr>
              <a:t> </a:t>
            </a:r>
            <a:endParaRPr lang="en-US" sz="3600" spc="-7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76400" y="1181100"/>
            <a:ext cx="7086600" cy="909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5400" spc="-130" dirty="0" smtClean="0">
                <a:solidFill>
                  <a:srgbClr val="000000"/>
                </a:solidFill>
                <a:latin typeface="Open Sauce Light"/>
              </a:rPr>
              <a:t>ABC Parcel Volumes</a:t>
            </a:r>
            <a:endParaRPr lang="en-US" sz="5400" spc="-13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5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6C46CD-D7FE-67A1-21C6-2785DEE22B4F}"/>
              </a:ext>
            </a:extLst>
          </p:cNvPr>
          <p:cNvSpPr txBox="1"/>
          <p:nvPr/>
        </p:nvSpPr>
        <p:spPr>
          <a:xfrm>
            <a:off x="9829799" y="2482989"/>
            <a:ext cx="7236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ptos Light" panose="020B0004020202020204" pitchFamily="34" charset="0"/>
              </a:rPr>
              <a:t>ABC </a:t>
            </a:r>
            <a:r>
              <a:rPr lang="en-US" sz="2400" b="1" dirty="0" smtClean="0">
                <a:latin typeface="Aptos Light" panose="020B0004020202020204" pitchFamily="34" charset="0"/>
              </a:rPr>
              <a:t>company’s 2020 parcel volumes trend analysis: 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ptos Light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ptos Light" panose="020B0004020202020204" pitchFamily="34" charset="0"/>
              </a:rPr>
              <a:t>Significant increased compared to 2018 and 2019 years.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ptos Light" panose="020B0004020202020204" pitchFamily="34" charset="0"/>
              </a:rPr>
              <a:t>Peak season (Weeks 45-50) experienced record-breaking spike, reaching nearly 3 million parcels. </a:t>
            </a:r>
            <a:endParaRPr lang="en-CA" sz="2400" dirty="0">
              <a:latin typeface="Aptos Light" panose="020B00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:lc="http://schemas.openxmlformats.org/drawingml/2006/lockedCanvas" xmlns="" id="{3B33F13E-DE48-7246-F445-71413D97A1F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38798"/>
            <a:ext cx="8845493" cy="640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xmlns="" id="{C5B8C539-D665-CCDF-92FB-F0962E8233D9}"/>
              </a:ext>
            </a:extLst>
          </p:cNvPr>
          <p:cNvSpPr txBox="1"/>
          <p:nvPr/>
        </p:nvSpPr>
        <p:spPr>
          <a:xfrm>
            <a:off x="5181600" y="876300"/>
            <a:ext cx="11372823" cy="6283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200" spc="-70" dirty="0">
                <a:solidFill>
                  <a:srgbClr val="000000"/>
                </a:solidFill>
                <a:latin typeface="Open Sauce Light"/>
              </a:rPr>
              <a:t>Analyzing </a:t>
            </a:r>
            <a:r>
              <a:rPr lang="en-US" sz="3200" spc="-70" dirty="0" smtClean="0">
                <a:solidFill>
                  <a:srgbClr val="000000"/>
                </a:solidFill>
                <a:latin typeface="Open Sauce Light"/>
              </a:rPr>
              <a:t>the Impact of COVID-19 on ABC Parcel</a:t>
            </a:r>
            <a:endParaRPr lang="en-US" sz="3200" spc="-7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4953000" y="1673969"/>
            <a:ext cx="12420599" cy="9094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5400" spc="-130" dirty="0" smtClean="0">
                <a:solidFill>
                  <a:srgbClr val="000000"/>
                </a:solidFill>
                <a:latin typeface="Open Sauce Light"/>
              </a:rPr>
              <a:t>Key Insights: Growth &amp; Performance </a:t>
            </a:r>
            <a:endParaRPr lang="en-US" sz="5400" spc="-13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28639" y="342900"/>
            <a:ext cx="785145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6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32" y="3356576"/>
            <a:ext cx="10335625" cy="5722254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11855489" y="3086100"/>
            <a:ext cx="5670511" cy="6001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4400" spc="-130" dirty="0" smtClean="0">
                <a:solidFill>
                  <a:srgbClr val="000000"/>
                </a:solidFill>
                <a:latin typeface="Open Sauce Light"/>
              </a:rPr>
              <a:t>2020 spike reflects pandemic’s impact on parcel deliveries.</a:t>
            </a:r>
          </a:p>
          <a:p>
            <a:pPr>
              <a:lnSpc>
                <a:spcPts val="7800"/>
              </a:lnSpc>
            </a:pPr>
            <a:r>
              <a:rPr lang="en-US" sz="4400" spc="-130" dirty="0" smtClean="0">
                <a:solidFill>
                  <a:srgbClr val="000000"/>
                </a:solidFill>
                <a:latin typeface="Open Sauce Light"/>
              </a:rPr>
              <a:t>2021 shows a dip due to restrictions and in-store shopping</a:t>
            </a:r>
            <a:endParaRPr lang="en-US" sz="4400" spc="-130" dirty="0">
              <a:solidFill>
                <a:srgbClr val="000000"/>
              </a:solidFill>
              <a:latin typeface="Open Sauc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625" y="9203870"/>
            <a:ext cx="1270749" cy="1066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7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9BE8B8-D97A-E92F-BB11-9A9B044E5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076"/>
            <a:ext cx="11506200" cy="749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51" y="8980739"/>
            <a:ext cx="1270749" cy="1066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9550"/>
            <a:ext cx="14782799" cy="1181100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5400" dirty="0" smtClean="0"/>
              <a:t>Trends in Customer Growth and Decline: </a:t>
            </a:r>
            <a:r>
              <a:rPr lang="en-CA" sz="5400" b="1" dirty="0" smtClean="0"/>
              <a:t>2018-2021</a:t>
            </a:r>
            <a:endParaRPr lang="en-CA" sz="5400" b="1" dirty="0"/>
          </a:p>
        </p:txBody>
      </p:sp>
      <p:sp>
        <p:nvSpPr>
          <p:cNvPr id="8" name="Rectangle 7"/>
          <p:cNvSpPr/>
          <p:nvPr/>
        </p:nvSpPr>
        <p:spPr>
          <a:xfrm>
            <a:off x="13106398" y="1852747"/>
            <a:ext cx="4792909" cy="7111663"/>
          </a:xfrm>
          <a:prstGeom prst="rect">
            <a:avLst/>
          </a:prstGeom>
          <a:solidFill>
            <a:srgbClr val="C3A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1"/>
                </a:solidFill>
              </a:rPr>
              <a:t>2018: Total customers around </a:t>
            </a:r>
            <a:r>
              <a:rPr lang="en-CA" sz="2800" b="1" dirty="0" smtClean="0">
                <a:solidFill>
                  <a:schemeClr val="tx1"/>
                </a:solidFill>
              </a:rPr>
              <a:t>1025</a:t>
            </a:r>
            <a:r>
              <a:rPr lang="en-CA" sz="2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1"/>
                </a:solidFill>
              </a:rPr>
              <a:t>2019: Total customers increased to approximately </a:t>
            </a:r>
            <a:r>
              <a:rPr lang="en-CA" sz="2800" b="1" dirty="0" smtClean="0">
                <a:solidFill>
                  <a:schemeClr val="tx1"/>
                </a:solidFill>
              </a:rPr>
              <a:t>1060</a:t>
            </a:r>
            <a:r>
              <a:rPr lang="en-CA" sz="2800" dirty="0" smtClean="0">
                <a:solidFill>
                  <a:schemeClr val="tx1"/>
                </a:solidFill>
              </a:rPr>
              <a:t>, highest value in observed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1"/>
                </a:solidFill>
              </a:rPr>
              <a:t>2020: Customers declined to around </a:t>
            </a:r>
            <a:r>
              <a:rPr lang="en-CA" sz="2800" b="1" dirty="0" smtClean="0">
                <a:solidFill>
                  <a:schemeClr val="tx1"/>
                </a:solidFill>
              </a:rPr>
              <a:t>1050</a:t>
            </a:r>
            <a:r>
              <a:rPr lang="en-CA" sz="2800" dirty="0" smtClean="0">
                <a:solidFill>
                  <a:schemeClr val="tx1"/>
                </a:solidFill>
              </a:rPr>
              <a:t> due to COVID-19.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1"/>
                </a:solidFill>
              </a:rPr>
              <a:t>2021: Significant customers drop to approximately </a:t>
            </a:r>
            <a:r>
              <a:rPr lang="en-CA" sz="2800" b="1" dirty="0" smtClean="0">
                <a:solidFill>
                  <a:schemeClr val="tx1"/>
                </a:solidFill>
              </a:rPr>
              <a:t>1010</a:t>
            </a:r>
            <a:r>
              <a:rPr lang="en-CA" sz="2800" dirty="0" smtClean="0">
                <a:solidFill>
                  <a:schemeClr val="tx1"/>
                </a:solidFill>
              </a:rPr>
              <a:t>, lowest across years due to reduced demand, competition or other factors. </a:t>
            </a:r>
          </a:p>
        </p:txBody>
      </p:sp>
    </p:spTree>
    <p:extLst>
      <p:ext uri="{BB962C8B-B14F-4D97-AF65-F5344CB8AC3E}">
        <p14:creationId xmlns:p14="http://schemas.microsoft.com/office/powerpoint/2010/main" val="419514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r="-60628" b="-60628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E199F133-31FB-1897-7BE5-61F0C65CA3A9}"/>
              </a:ext>
            </a:extLst>
          </p:cNvPr>
          <p:cNvSpPr/>
          <p:nvPr/>
        </p:nvSpPr>
        <p:spPr>
          <a:xfrm rot="5400000" flipH="1" flipV="1">
            <a:off x="10030767" y="-3331673"/>
            <a:ext cx="11353800" cy="9554204"/>
          </a:xfrm>
          <a:custGeom>
            <a:avLst/>
            <a:gdLst/>
            <a:ahLst/>
            <a:cxnLst/>
            <a:rect l="l" t="t" r="r" b="b"/>
            <a:pathLst>
              <a:path w="2886664" h="2346070">
                <a:moveTo>
                  <a:pt x="0" y="0"/>
                </a:moveTo>
                <a:lnTo>
                  <a:pt x="2886664" y="0"/>
                </a:lnTo>
                <a:lnTo>
                  <a:pt x="2886664" y="2346070"/>
                </a:lnTo>
                <a:lnTo>
                  <a:pt x="0" y="234607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xmlns="" id="{C5B8C539-D665-CCDF-92FB-F0962E8233D9}"/>
              </a:ext>
            </a:extLst>
          </p:cNvPr>
          <p:cNvSpPr txBox="1"/>
          <p:nvPr/>
        </p:nvSpPr>
        <p:spPr>
          <a:xfrm>
            <a:off x="7543800" y="3848100"/>
            <a:ext cx="9484838" cy="5774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200" spc="-70" dirty="0">
                <a:solidFill>
                  <a:srgbClr val="000000"/>
                </a:solidFill>
                <a:latin typeface="Open Sauce Light"/>
              </a:rPr>
              <a:t>Analyzing The Internal Factors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3BEED575-F1BC-9CC3-C60E-AE8A3B87521A}"/>
              </a:ext>
            </a:extLst>
          </p:cNvPr>
          <p:cNvSpPr txBox="1"/>
          <p:nvPr/>
        </p:nvSpPr>
        <p:spPr>
          <a:xfrm>
            <a:off x="7543800" y="4425502"/>
            <a:ext cx="9484839" cy="10002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600" spc="-130" dirty="0">
                <a:solidFill>
                  <a:srgbClr val="000000"/>
                </a:solidFill>
                <a:latin typeface="Open Sauce Light"/>
              </a:rPr>
              <a:t>SWOT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C03BA2-9F0D-FE35-2C59-4D49B4B9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28639" y="342900"/>
            <a:ext cx="785145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/>
                </a:solidFill>
              </a:rPr>
              <a:pPr/>
              <a:t>8</a:t>
            </a:fld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1050">
            <a:off x="-5800683" y="91288"/>
            <a:ext cx="15517131" cy="12611195"/>
          </a:xfrm>
          <a:custGeom>
            <a:avLst/>
            <a:gdLst/>
            <a:ahLst/>
            <a:cxnLst/>
            <a:rect l="l" t="t" r="r" b="b"/>
            <a:pathLst>
              <a:path w="15517131" h="12611195">
                <a:moveTo>
                  <a:pt x="0" y="0"/>
                </a:moveTo>
                <a:lnTo>
                  <a:pt x="15517131" y="0"/>
                </a:lnTo>
                <a:lnTo>
                  <a:pt x="15517131" y="12611196"/>
                </a:lnTo>
                <a:lnTo>
                  <a:pt x="0" y="126111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rot="-6580935">
            <a:off x="11540113" y="-6031840"/>
            <a:ext cx="12823362" cy="10421896"/>
          </a:xfrm>
          <a:custGeom>
            <a:avLst/>
            <a:gdLst/>
            <a:ahLst/>
            <a:cxnLst/>
            <a:rect l="l" t="t" r="r" b="b"/>
            <a:pathLst>
              <a:path w="12823362" h="10421896">
                <a:moveTo>
                  <a:pt x="0" y="0"/>
                </a:moveTo>
                <a:lnTo>
                  <a:pt x="12823362" y="0"/>
                </a:lnTo>
                <a:lnTo>
                  <a:pt x="12823362" y="10421896"/>
                </a:lnTo>
                <a:lnTo>
                  <a:pt x="0" y="10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30C89E42-7BF0-A883-BBD7-3616EC76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68799" y="419100"/>
            <a:ext cx="830509" cy="762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fld id="{B6F15528-21DE-4FAA-801E-634DDDAF4B2B}" type="slidenum">
              <a:rPr lang="en-US" sz="4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9</a:t>
            </a:fld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A diagram of swot analysis&#10;&#10;Description automatically generated">
            <a:extLst>
              <a:ext uri="{FF2B5EF4-FFF2-40B4-BE49-F238E27FC236}">
                <a16:creationId xmlns:a16="http://schemas.microsoft.com/office/drawing/2014/main" xmlns="" id="{E4A6A221-45FD-2231-E3AF-C2FC47AF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13716000" cy="10287000"/>
          </a:xfrm>
          <a:prstGeom prst="rect">
            <a:avLst/>
          </a:prstGeom>
        </p:spPr>
      </p:pic>
      <p:pic>
        <p:nvPicPr>
          <p:cNvPr id="6" name="Picture 5" descr="A purple sign with black text&#10;&#10;Description automatically generated">
            <a:extLst>
              <a:ext uri="{FF2B5EF4-FFF2-40B4-BE49-F238E27FC236}">
                <a16:creationId xmlns:a16="http://schemas.microsoft.com/office/drawing/2014/main" xmlns="" id="{3FCDB157-A9BB-6187-7283-C8925AF86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990" y="9208010"/>
            <a:ext cx="1225509" cy="65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27F6B2-6355-A1AD-C37C-006AFE9F8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9064793"/>
            <a:ext cx="160020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947</Words>
  <Application>Microsoft Office PowerPoint</Application>
  <PresentationFormat>Custom</PresentationFormat>
  <Paragraphs>195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Open Sauce Light</vt:lpstr>
      <vt:lpstr>TH SarabunPSK</vt:lpstr>
      <vt:lpstr>Calibri</vt:lpstr>
      <vt:lpstr>ADLaM Display</vt:lpstr>
      <vt:lpstr>Aptos Black</vt:lpstr>
      <vt:lpstr>Aptos</vt:lpstr>
      <vt:lpstr>Yu Gothic UI Light</vt:lpstr>
      <vt:lpstr>Arial</vt:lpstr>
      <vt:lpstr>Aptos Light</vt:lpstr>
      <vt:lpstr>Aptos Display</vt:lpstr>
      <vt:lpstr>Aptos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 Business Presentation in Burgundy Purple Abstract Tech Style</dc:title>
  <dc:creator>Amrutha AJ</dc:creator>
  <cp:lastModifiedBy>Modupe Bello</cp:lastModifiedBy>
  <cp:revision>19</cp:revision>
  <dcterms:created xsi:type="dcterms:W3CDTF">2006-08-16T00:00:00Z</dcterms:created>
  <dcterms:modified xsi:type="dcterms:W3CDTF">2024-12-16T04:39:23Z</dcterms:modified>
  <dc:identifier>DAGAxIl3A8s</dc:identifier>
</cp:coreProperties>
</file>